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</p:sldIdLst>
  <p:sldSz cy="8229600" cx="14630400"/>
  <p:notesSz cx="8229600" cy="14630400"/>
  <p:embeddedFontLst>
    <p:embeddedFont>
      <p:font typeface="Lato"/>
      <p:regular r:id="rId21"/>
      <p:bold r:id="rId22"/>
      <p:italic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25" roundtripDataSignature="AMtx7miP0WmePK3/P7aMd6Eqmr7AL0079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font" Target="fonts/Lato-bold.fntdata"/><Relationship Id="rId21" Type="http://schemas.openxmlformats.org/officeDocument/2006/relationships/font" Target="fonts/Lato-regular.fntdata"/><Relationship Id="rId24" Type="http://schemas.openxmlformats.org/officeDocument/2006/relationships/font" Target="fonts/Lato-boldItalic.fntdata"/><Relationship Id="rId23" Type="http://schemas.openxmlformats.org/officeDocument/2006/relationships/font" Target="fonts/Lato-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5" Type="http://customschemas.google.com/relationships/presentationmetadata" Target="meta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" name="Google Shape;45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6" name="Google Shape;46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86014b1c3c_2_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6" name="Google Shape;146;g386014b1c3c_2_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7" name="Google Shape;147;g386014b1c3c_2_1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399b5effab5_3_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3" name="Google Shape;153;g399b5effab5_3_4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4" name="Google Shape;154;g399b5effab5_3_4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86014b1c3c_2_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5" name="Google Shape;165;g386014b1c3c_2_2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6" name="Google Shape;166;g386014b1c3c_2_2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399b5effab5_3_5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4" name="Google Shape;174;g399b5effab5_3_5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5" name="Google Shape;175;g399b5effab5_3_5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3" name="Google Shape;183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4" name="Google Shape;184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" name="Google Shape;205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6" name="Google Shape;206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2" name="Google Shape;212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3" name="Google Shape;213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399b5effab5_2_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" name="Google Shape;56;g399b5effab5_2_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7" name="Google Shape;57;g399b5effab5_2_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" name="Google Shape;64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5" name="Google Shape;65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" name="Google Shape;76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7" name="Google Shape;77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99b5effab5_2_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7" name="Google Shape;107;g399b5effab5_2_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8" name="Google Shape;108;g399b5effab5_2_2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99b5effab5_3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5" name="Google Shape;115;g399b5effab5_3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6" name="Google Shape;116;g399b5effab5_3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86014b1c3c_2_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2" name="Google Shape;122;g386014b1c3c_2_1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3" name="Google Shape;123;g386014b1c3c_2_1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0" name="Google Shape;130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1" name="Google Shape;131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99b5effab5_3_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8" name="Google Shape;138;g399b5effab5_3_3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9" name="Google Shape;139;g399b5effab5_3_3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 master">
  <p:cSld name="Slide 1 master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3;p1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14" name="Google Shape;14;p10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 master">
  <p:cSld name="Slide 2 mast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7;p1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18" name="Google Shape;18;p11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master">
  <p:cSld name="Slide 3 mast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1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21;p1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22" name="Google Shape;22;p12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4 master">
  <p:cSld name="Slide 4 mast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Google Shape;25;p1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26" name="Google Shape;26;p13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5 master">
  <p:cSld name="Slide 5 mast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29;p1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30" name="Google Shape;30;p14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6 master">
  <p:cSld name="Slide 6 master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Google Shape;33;p1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34" name="Google Shape;34;p15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7 master">
  <p:cSld name="Slide 7 master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1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38" name="Google Shape;38;p16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8 master">
  <p:cSld name="Slide 8 master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1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42" name="Google Shape;42;p17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0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Relationship Id="rId4" Type="http://schemas.openxmlformats.org/officeDocument/2006/relationships/image" Target="../media/image11.png"/><Relationship Id="rId5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Relationship Id="rId4" Type="http://schemas.openxmlformats.org/officeDocument/2006/relationships/image" Target="../media/image10.png"/><Relationship Id="rId5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1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CE6"/>
        </a:solidFill>
      </p:bgPr>
    </p:bg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8" name="Google Shape;48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1"/>
          <p:cNvSpPr/>
          <p:nvPr/>
        </p:nvSpPr>
        <p:spPr>
          <a:xfrm>
            <a:off x="6280190" y="2127409"/>
            <a:ext cx="7556421" cy="14175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282824"/>
              </a:buClr>
              <a:buSzPts val="4450"/>
              <a:buFont typeface="Lato"/>
              <a:buNone/>
            </a:pPr>
            <a:r>
              <a:rPr b="1" i="0" lang="en-US" sz="4450" u="none" cap="none" strike="noStrike">
                <a:solidFill>
                  <a:srgbClr val="282824"/>
                </a:solidFill>
                <a:latin typeface="Lato"/>
                <a:ea typeface="Lato"/>
                <a:cs typeface="Lato"/>
                <a:sym typeface="Lato"/>
              </a:rPr>
              <a:t>Plataforma de Gestión de Vehículos</a:t>
            </a:r>
            <a:endParaRPr b="0" i="0" sz="44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50;p1"/>
          <p:cNvSpPr/>
          <p:nvPr/>
        </p:nvSpPr>
        <p:spPr>
          <a:xfrm>
            <a:off x="6280190" y="3885128"/>
            <a:ext cx="75564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750"/>
              <a:buFont typeface="Lato"/>
              <a:buNone/>
            </a:pPr>
            <a:r>
              <a:rPr b="0" i="0" lang="en-US" sz="175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Taller PepsiCo Chile | Ingeniería en Informática</a:t>
            </a:r>
            <a:endParaRPr b="0" i="0" sz="17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" name="Google Shape;51;p1"/>
          <p:cNvSpPr/>
          <p:nvPr/>
        </p:nvSpPr>
        <p:spPr>
          <a:xfrm>
            <a:off x="6280190" y="4503182"/>
            <a:ext cx="75564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750"/>
              <a:buFont typeface="Lato"/>
              <a:buNone/>
            </a:pPr>
            <a:r>
              <a:rPr b="1" i="0" lang="en-US" sz="175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Integrantes:</a:t>
            </a:r>
            <a:r>
              <a:rPr b="0" i="0" lang="en-US" sz="175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 Jorge Lorca • Daniel Saavedra • Agustín Aguilar</a:t>
            </a:r>
            <a:endParaRPr b="0" i="0" sz="17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52;p1"/>
          <p:cNvSpPr/>
          <p:nvPr/>
        </p:nvSpPr>
        <p:spPr>
          <a:xfrm>
            <a:off x="6280190" y="5121235"/>
            <a:ext cx="75564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750"/>
              <a:buFont typeface="Lato"/>
              <a:buNone/>
            </a:pPr>
            <a:r>
              <a:rPr b="1" i="0" lang="en-US" sz="175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Etapa actual:</a:t>
            </a:r>
            <a:r>
              <a:rPr b="0" i="0" lang="en-US" sz="175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 Cierre de Análisis y Diseño / Inicio de Desarrollo</a:t>
            </a:r>
            <a:endParaRPr b="0" i="0" sz="17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Google Shape;53;p1"/>
          <p:cNvSpPr/>
          <p:nvPr/>
        </p:nvSpPr>
        <p:spPr>
          <a:xfrm>
            <a:off x="6280190" y="5739289"/>
            <a:ext cx="75564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750"/>
              <a:buFont typeface="Lato"/>
              <a:buNone/>
            </a:pPr>
            <a:r>
              <a:t/>
            </a:r>
            <a:endParaRPr b="0" i="0" sz="17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CE6"/>
        </a:solid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386014b1c3c_2_12"/>
          <p:cNvSpPr/>
          <p:nvPr/>
        </p:nvSpPr>
        <p:spPr>
          <a:xfrm>
            <a:off x="425274" y="368187"/>
            <a:ext cx="4436700" cy="5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087"/>
              </a:lnSpc>
              <a:spcBef>
                <a:spcPts val="0"/>
              </a:spcBef>
              <a:spcAft>
                <a:spcPts val="0"/>
              </a:spcAft>
              <a:buClr>
                <a:srgbClr val="282824"/>
              </a:buClr>
              <a:buSzPts val="3450"/>
              <a:buFont typeface="Lato"/>
              <a:buNone/>
            </a:pPr>
            <a:r>
              <a:rPr b="1" i="0" lang="en-US" sz="3450" u="none" cap="none" strike="noStrike">
                <a:solidFill>
                  <a:srgbClr val="282824"/>
                </a:solidFill>
                <a:latin typeface="Lato"/>
                <a:ea typeface="Lato"/>
                <a:cs typeface="Lato"/>
                <a:sym typeface="Lato"/>
              </a:rPr>
              <a:t>Evidencias del Avance</a:t>
            </a:r>
            <a:endParaRPr b="0" i="0" sz="34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0" name="Google Shape;150;g386014b1c3c_2_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60488" y="976575"/>
            <a:ext cx="10109425" cy="6276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CE6"/>
        </a:solid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99b5effab5_3_40"/>
          <p:cNvSpPr/>
          <p:nvPr/>
        </p:nvSpPr>
        <p:spPr>
          <a:xfrm>
            <a:off x="425274" y="368187"/>
            <a:ext cx="4436700" cy="5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087"/>
              </a:lnSpc>
              <a:spcBef>
                <a:spcPts val="0"/>
              </a:spcBef>
              <a:spcAft>
                <a:spcPts val="0"/>
              </a:spcAft>
              <a:buClr>
                <a:srgbClr val="282824"/>
              </a:buClr>
              <a:buSzPts val="3450"/>
              <a:buFont typeface="Lato"/>
              <a:buNone/>
            </a:pPr>
            <a:r>
              <a:rPr b="1" i="0" lang="en-US" sz="3450" u="none" cap="none" strike="noStrike">
                <a:solidFill>
                  <a:srgbClr val="282824"/>
                </a:solidFill>
                <a:latin typeface="Lato"/>
                <a:ea typeface="Lato"/>
                <a:cs typeface="Lato"/>
                <a:sym typeface="Lato"/>
              </a:rPr>
              <a:t>Evidencias del Avance</a:t>
            </a:r>
            <a:endParaRPr b="0" i="0" sz="34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7" name="Google Shape;157;g399b5effab5_3_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60488" y="976575"/>
            <a:ext cx="10109425" cy="6276450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g399b5effab5_3_40"/>
          <p:cNvSpPr/>
          <p:nvPr/>
        </p:nvSpPr>
        <p:spPr>
          <a:xfrm>
            <a:off x="4843800" y="2979900"/>
            <a:ext cx="797400" cy="488100"/>
          </a:xfrm>
          <a:prstGeom prst="rect">
            <a:avLst/>
          </a:prstGeom>
          <a:solidFill>
            <a:srgbClr val="70AD47">
              <a:alpha val="4340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/>
          </a:p>
        </p:txBody>
      </p:sp>
      <p:sp>
        <p:nvSpPr>
          <p:cNvPr id="159" name="Google Shape;159;g399b5effab5_3_40"/>
          <p:cNvSpPr/>
          <p:nvPr/>
        </p:nvSpPr>
        <p:spPr>
          <a:xfrm>
            <a:off x="7574275" y="2697875"/>
            <a:ext cx="726600" cy="354000"/>
          </a:xfrm>
          <a:prstGeom prst="rect">
            <a:avLst/>
          </a:prstGeom>
          <a:solidFill>
            <a:srgbClr val="ED7D31">
              <a:alpha val="3459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g399b5effab5_3_40"/>
          <p:cNvSpPr/>
          <p:nvPr/>
        </p:nvSpPr>
        <p:spPr>
          <a:xfrm>
            <a:off x="11247075" y="1904075"/>
            <a:ext cx="883200" cy="354000"/>
          </a:xfrm>
          <a:prstGeom prst="rect">
            <a:avLst/>
          </a:prstGeom>
          <a:solidFill>
            <a:srgbClr val="ED7D31">
              <a:alpha val="3459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g399b5effab5_3_40"/>
          <p:cNvSpPr txBox="1"/>
          <p:nvPr/>
        </p:nvSpPr>
        <p:spPr>
          <a:xfrm>
            <a:off x="3481200" y="7507800"/>
            <a:ext cx="2518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highlight>
                  <a:srgbClr val="70AD47"/>
                </a:highlight>
              </a:rPr>
              <a:t>Automatizado</a:t>
            </a:r>
            <a:endParaRPr sz="1800">
              <a:solidFill>
                <a:schemeClr val="lt1"/>
              </a:solidFill>
              <a:highlight>
                <a:srgbClr val="70AD47"/>
              </a:highlight>
            </a:endParaRPr>
          </a:p>
        </p:txBody>
      </p:sp>
      <p:sp>
        <p:nvSpPr>
          <p:cNvPr id="162" name="Google Shape;162;g399b5effab5_3_40"/>
          <p:cNvSpPr txBox="1"/>
          <p:nvPr/>
        </p:nvSpPr>
        <p:spPr>
          <a:xfrm>
            <a:off x="9549025" y="7507800"/>
            <a:ext cx="2518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highlight>
                  <a:srgbClr val="ED7D31"/>
                </a:highlight>
              </a:rPr>
              <a:t>Modificado</a:t>
            </a:r>
            <a:endParaRPr sz="1800">
              <a:solidFill>
                <a:schemeClr val="lt1"/>
              </a:solidFill>
              <a:highlight>
                <a:srgbClr val="ED7D31"/>
              </a:highlight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CE6"/>
        </a:solidFill>
      </p:bgPr>
    </p:bg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86014b1c3c_2_28"/>
          <p:cNvSpPr/>
          <p:nvPr/>
        </p:nvSpPr>
        <p:spPr>
          <a:xfrm>
            <a:off x="433899" y="324987"/>
            <a:ext cx="4436700" cy="5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087"/>
              </a:lnSpc>
              <a:spcBef>
                <a:spcPts val="0"/>
              </a:spcBef>
              <a:spcAft>
                <a:spcPts val="0"/>
              </a:spcAft>
              <a:buClr>
                <a:srgbClr val="282824"/>
              </a:buClr>
              <a:buSzPts val="3450"/>
              <a:buFont typeface="Lato"/>
              <a:buNone/>
            </a:pPr>
            <a:r>
              <a:rPr b="1" i="0" lang="en-US" sz="3450" u="none" cap="none" strike="noStrike">
                <a:solidFill>
                  <a:srgbClr val="282824"/>
                </a:solidFill>
                <a:latin typeface="Lato"/>
                <a:ea typeface="Lato"/>
                <a:cs typeface="Lato"/>
                <a:sym typeface="Lato"/>
              </a:rPr>
              <a:t>Evidencias del Avance</a:t>
            </a:r>
            <a:endParaRPr b="0" i="0" sz="34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9" name="Google Shape;169;g386014b1c3c_2_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988450"/>
            <a:ext cx="5128525" cy="326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g386014b1c3c_2_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840368" y="2015841"/>
            <a:ext cx="4790032" cy="32070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g386014b1c3c_2_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180500" y="1988450"/>
            <a:ext cx="4607905" cy="3261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CE6"/>
        </a:solid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399b5effab5_3_53"/>
          <p:cNvSpPr/>
          <p:nvPr/>
        </p:nvSpPr>
        <p:spPr>
          <a:xfrm>
            <a:off x="433899" y="324987"/>
            <a:ext cx="4436700" cy="5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087"/>
              </a:lnSpc>
              <a:spcBef>
                <a:spcPts val="0"/>
              </a:spcBef>
              <a:spcAft>
                <a:spcPts val="0"/>
              </a:spcAft>
              <a:buClr>
                <a:srgbClr val="282824"/>
              </a:buClr>
              <a:buSzPts val="3450"/>
              <a:buFont typeface="Lato"/>
              <a:buNone/>
            </a:pPr>
            <a:r>
              <a:rPr b="1" i="0" lang="en-US" sz="3450" u="none" cap="none" strike="noStrike">
                <a:solidFill>
                  <a:srgbClr val="282824"/>
                </a:solidFill>
                <a:latin typeface="Lato"/>
                <a:ea typeface="Lato"/>
                <a:cs typeface="Lato"/>
                <a:sym typeface="Lato"/>
              </a:rPr>
              <a:t>Evidencias del Avance</a:t>
            </a:r>
            <a:endParaRPr b="0" i="0" sz="34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8" name="Google Shape;178;g399b5effab5_3_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1800" y="1912300"/>
            <a:ext cx="4700899" cy="3455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g399b5effab5_3_53"/>
          <p:cNvPicPr preferRelativeResize="0"/>
          <p:nvPr/>
        </p:nvPicPr>
        <p:blipFill rotWithShape="1">
          <a:blip r:embed="rId4">
            <a:alphaModFix/>
          </a:blip>
          <a:srcRect b="0" l="704" r="0" t="0"/>
          <a:stretch/>
        </p:blipFill>
        <p:spPr>
          <a:xfrm>
            <a:off x="5024300" y="1921050"/>
            <a:ext cx="4667875" cy="3460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g399b5effab5_3_53"/>
          <p:cNvPicPr preferRelativeResize="0"/>
          <p:nvPr/>
        </p:nvPicPr>
        <p:blipFill rotWithShape="1">
          <a:blip r:embed="rId5">
            <a:alphaModFix/>
          </a:blip>
          <a:srcRect b="0" l="704" r="0" t="0"/>
          <a:stretch/>
        </p:blipFill>
        <p:spPr>
          <a:xfrm>
            <a:off x="9725200" y="1923250"/>
            <a:ext cx="4667876" cy="3444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CE6"/>
        </a:solidFill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86" name="Google Shape;186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2198846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5"/>
          <p:cNvSpPr/>
          <p:nvPr/>
        </p:nvSpPr>
        <p:spPr>
          <a:xfrm>
            <a:off x="615672" y="2822138"/>
            <a:ext cx="5373767" cy="5497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637"/>
              </a:lnSpc>
              <a:spcBef>
                <a:spcPts val="0"/>
              </a:spcBef>
              <a:spcAft>
                <a:spcPts val="0"/>
              </a:spcAft>
              <a:buClr>
                <a:srgbClr val="282824"/>
              </a:buClr>
              <a:buSzPts val="3450"/>
              <a:buFont typeface="Lato"/>
              <a:buNone/>
            </a:pPr>
            <a:r>
              <a:rPr b="1" i="0" lang="en-US" sz="3450" u="none" cap="none" strike="noStrike">
                <a:solidFill>
                  <a:srgbClr val="282824"/>
                </a:solidFill>
                <a:latin typeface="Lato"/>
                <a:ea typeface="Lato"/>
                <a:cs typeface="Lato"/>
                <a:sym typeface="Lato"/>
              </a:rPr>
              <a:t>Problemáticas Encontradas</a:t>
            </a:r>
            <a:endParaRPr b="0" i="0" sz="34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5"/>
          <p:cNvSpPr/>
          <p:nvPr/>
        </p:nvSpPr>
        <p:spPr>
          <a:xfrm>
            <a:off x="615676" y="3635700"/>
            <a:ext cx="5373900" cy="1340400"/>
          </a:xfrm>
          <a:prstGeom prst="roundRect">
            <a:avLst>
              <a:gd fmla="val 8186" name="adj"/>
            </a:avLst>
          </a:prstGeom>
          <a:solidFill>
            <a:srgbClr val="EFECE6"/>
          </a:solidFill>
          <a:ln cap="flat" cmpd="sng" w="22850">
            <a:solidFill>
              <a:srgbClr val="28282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5"/>
          <p:cNvSpPr/>
          <p:nvPr/>
        </p:nvSpPr>
        <p:spPr>
          <a:xfrm>
            <a:off x="882980" y="3834399"/>
            <a:ext cx="3883200" cy="2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470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700"/>
              <a:buFont typeface="Lato"/>
              <a:buNone/>
            </a:pPr>
            <a:r>
              <a:rPr lang="en-US" sz="1700"/>
              <a:t>inicio atrasado de desarrollo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5"/>
          <p:cNvSpPr/>
          <p:nvPr/>
        </p:nvSpPr>
        <p:spPr>
          <a:xfrm>
            <a:off x="882977" y="4214700"/>
            <a:ext cx="4798200" cy="5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962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350"/>
              <a:buFont typeface="Lato"/>
              <a:buNone/>
            </a:pPr>
            <a:r>
              <a:rPr lang="en-US" sz="1350"/>
              <a:t>Debido a retrasos en etapas anteriores, el desarrollo comenzó más tarde de lo previsto.</a:t>
            </a:r>
            <a:endParaRPr b="0" i="0" sz="13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5"/>
          <p:cNvSpPr/>
          <p:nvPr/>
        </p:nvSpPr>
        <p:spPr>
          <a:xfrm>
            <a:off x="7573925" y="3646525"/>
            <a:ext cx="5373900" cy="1340400"/>
          </a:xfrm>
          <a:prstGeom prst="roundRect">
            <a:avLst>
              <a:gd fmla="val 8186" name="adj"/>
            </a:avLst>
          </a:prstGeom>
          <a:solidFill>
            <a:srgbClr val="EFECE6"/>
          </a:solidFill>
          <a:ln cap="flat" cmpd="sng" w="22850">
            <a:solidFill>
              <a:srgbClr val="28282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5"/>
          <p:cNvSpPr/>
          <p:nvPr/>
        </p:nvSpPr>
        <p:spPr>
          <a:xfrm>
            <a:off x="7841231" y="3845238"/>
            <a:ext cx="3754800" cy="27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26470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700"/>
              <a:buFont typeface="Lato"/>
              <a:buNone/>
            </a:pPr>
            <a:r>
              <a:t/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5"/>
          <p:cNvSpPr/>
          <p:nvPr/>
        </p:nvSpPr>
        <p:spPr>
          <a:xfrm>
            <a:off x="7841228" y="4225525"/>
            <a:ext cx="4798200" cy="5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962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350"/>
              <a:buFont typeface="Lato"/>
              <a:buNone/>
            </a:pPr>
            <a:r>
              <a:rPr lang="en-US" sz="1350">
                <a:solidFill>
                  <a:srgbClr val="4A4A45"/>
                </a:solidFill>
              </a:rPr>
              <a:t>Para ponernos al día, tuvimos que priorizar el desarrollo sobre las pruebas.</a:t>
            </a:r>
            <a:endParaRPr i="0" sz="1350" u="none" cap="none" strike="noStrike">
              <a:solidFill>
                <a:srgbClr val="000000"/>
              </a:solidFill>
            </a:endParaRPr>
          </a:p>
        </p:txBody>
      </p:sp>
      <p:sp>
        <p:nvSpPr>
          <p:cNvPr id="194" name="Google Shape;194;p5"/>
          <p:cNvSpPr/>
          <p:nvPr/>
        </p:nvSpPr>
        <p:spPr>
          <a:xfrm>
            <a:off x="615672" y="5261892"/>
            <a:ext cx="13399056" cy="29528"/>
          </a:xfrm>
          <a:prstGeom prst="rect">
            <a:avLst/>
          </a:prstGeom>
          <a:solidFill>
            <a:srgbClr val="4A4A45">
              <a:alpha val="4941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5"/>
          <p:cNvSpPr/>
          <p:nvPr/>
        </p:nvSpPr>
        <p:spPr>
          <a:xfrm>
            <a:off x="615672" y="5555218"/>
            <a:ext cx="3518178" cy="4396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454"/>
              </a:lnSpc>
              <a:spcBef>
                <a:spcPts val="0"/>
              </a:spcBef>
              <a:spcAft>
                <a:spcPts val="0"/>
              </a:spcAft>
              <a:buClr>
                <a:srgbClr val="282824"/>
              </a:buClr>
              <a:buSzPts val="2750"/>
              <a:buFont typeface="Lato"/>
              <a:buNone/>
            </a:pPr>
            <a:r>
              <a:rPr b="1" i="0" lang="en-US" sz="2750" u="none" cap="none" strike="noStrike">
                <a:solidFill>
                  <a:srgbClr val="282824"/>
                </a:solidFill>
                <a:latin typeface="Lato"/>
                <a:ea typeface="Lato"/>
                <a:cs typeface="Lato"/>
                <a:sym typeface="Lato"/>
              </a:rPr>
              <a:t>Acciones Tomadas</a:t>
            </a:r>
            <a:endParaRPr b="0" i="0" sz="27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5"/>
          <p:cNvSpPr/>
          <p:nvPr/>
        </p:nvSpPr>
        <p:spPr>
          <a:xfrm>
            <a:off x="615672" y="6434614"/>
            <a:ext cx="2431375" cy="2747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470"/>
              </a:lnSpc>
              <a:spcBef>
                <a:spcPts val="0"/>
              </a:spcBef>
              <a:spcAft>
                <a:spcPts val="0"/>
              </a:spcAft>
              <a:buClr>
                <a:srgbClr val="282824"/>
              </a:buClr>
              <a:buSzPts val="1700"/>
              <a:buFont typeface="Lato"/>
              <a:buNone/>
            </a:pPr>
            <a:r>
              <a:rPr b="1" i="0" lang="en-US" sz="1700" u="none" cap="none" strike="noStrike">
                <a:solidFill>
                  <a:srgbClr val="282824"/>
                </a:solidFill>
                <a:latin typeface="Lato"/>
                <a:ea typeface="Lato"/>
                <a:cs typeface="Lato"/>
                <a:sym typeface="Lato"/>
              </a:rPr>
              <a:t>Reajuste del cronograma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p5"/>
          <p:cNvSpPr/>
          <p:nvPr/>
        </p:nvSpPr>
        <p:spPr>
          <a:xfrm>
            <a:off x="615672" y="6885265"/>
            <a:ext cx="4134088" cy="5626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962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350"/>
              <a:buFont typeface="Lato"/>
              <a:buNone/>
            </a:pPr>
            <a:r>
              <a:rPr b="0" i="0" lang="en-US" sz="135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Actualización de la carta Gantt para compensar el desfase</a:t>
            </a:r>
            <a:endParaRPr b="0" i="0" sz="13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5"/>
          <p:cNvSpPr/>
          <p:nvPr/>
        </p:nvSpPr>
        <p:spPr>
          <a:xfrm>
            <a:off x="5186482" y="6434614"/>
            <a:ext cx="2387441" cy="2747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470"/>
              </a:lnSpc>
              <a:spcBef>
                <a:spcPts val="0"/>
              </a:spcBef>
              <a:spcAft>
                <a:spcPts val="0"/>
              </a:spcAft>
              <a:buClr>
                <a:srgbClr val="282824"/>
              </a:buClr>
              <a:buSzPts val="1700"/>
              <a:buFont typeface="Lato"/>
              <a:buNone/>
            </a:pPr>
            <a:r>
              <a:rPr b="1" i="0" lang="en-US" sz="1700" u="none" cap="none" strike="noStrike">
                <a:solidFill>
                  <a:srgbClr val="282824"/>
                </a:solidFill>
                <a:latin typeface="Lato"/>
                <a:ea typeface="Lato"/>
                <a:cs typeface="Lato"/>
                <a:sym typeface="Lato"/>
              </a:rPr>
              <a:t>Redistribución de tareas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5"/>
          <p:cNvSpPr/>
          <p:nvPr/>
        </p:nvSpPr>
        <p:spPr>
          <a:xfrm>
            <a:off x="5186482" y="6885265"/>
            <a:ext cx="4134088" cy="2813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962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350"/>
              <a:buFont typeface="Lato"/>
              <a:buNone/>
            </a:pPr>
            <a:r>
              <a:rPr b="0" i="0" lang="en-US" sz="135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Equilibrio de la carga de trabajo entre integrantes</a:t>
            </a:r>
            <a:endParaRPr b="0" i="0" sz="13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5"/>
          <p:cNvSpPr/>
          <p:nvPr/>
        </p:nvSpPr>
        <p:spPr>
          <a:xfrm>
            <a:off x="9757291" y="6434614"/>
            <a:ext cx="2362081" cy="2747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470"/>
              </a:lnSpc>
              <a:spcBef>
                <a:spcPts val="0"/>
              </a:spcBef>
              <a:spcAft>
                <a:spcPts val="0"/>
              </a:spcAft>
              <a:buClr>
                <a:srgbClr val="282824"/>
              </a:buClr>
              <a:buSzPts val="1700"/>
              <a:buFont typeface="Lato"/>
              <a:buNone/>
            </a:pPr>
            <a:r>
              <a:rPr b="1" i="0" lang="en-US" sz="1700" u="none" cap="none" strike="noStrike">
                <a:solidFill>
                  <a:srgbClr val="282824"/>
                </a:solidFill>
                <a:latin typeface="Lato"/>
                <a:ea typeface="Lato"/>
                <a:cs typeface="Lato"/>
                <a:sym typeface="Lato"/>
              </a:rPr>
              <a:t>Priorización de módulos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p5"/>
          <p:cNvSpPr/>
          <p:nvPr/>
        </p:nvSpPr>
        <p:spPr>
          <a:xfrm>
            <a:off x="9757291" y="6885265"/>
            <a:ext cx="4272439" cy="2813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962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350"/>
              <a:buFont typeface="Lato"/>
              <a:buNone/>
            </a:pPr>
            <a:r>
              <a:rPr b="0" i="0" lang="en-US" sz="135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Enfoque en funcionalidades críticas del sistema</a:t>
            </a:r>
            <a:endParaRPr b="0" i="0" sz="13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5"/>
          <p:cNvSpPr/>
          <p:nvPr/>
        </p:nvSpPr>
        <p:spPr>
          <a:xfrm>
            <a:off x="7829632" y="3838636"/>
            <a:ext cx="3616200" cy="2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26470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700"/>
              <a:buFont typeface="Lato"/>
              <a:buNone/>
            </a:pPr>
            <a:r>
              <a:rPr b="1" lang="en-US" sz="1700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Retraso en realización de pruebas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CE6"/>
        </a:solidFill>
      </p:bgPr>
    </p:bg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6"/>
          <p:cNvSpPr/>
          <p:nvPr/>
        </p:nvSpPr>
        <p:spPr>
          <a:xfrm>
            <a:off x="722270" y="662107"/>
            <a:ext cx="4835100" cy="60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82824"/>
              </a:buClr>
              <a:buSzPts val="3800"/>
              <a:buFont typeface="Lato"/>
              <a:buNone/>
            </a:pPr>
            <a:r>
              <a:rPr b="1" lang="en-US" sz="3800">
                <a:solidFill>
                  <a:srgbClr val="282824"/>
                </a:solidFill>
                <a:latin typeface="Lato"/>
                <a:ea typeface="Lato"/>
                <a:cs typeface="Lato"/>
                <a:sym typeface="Lato"/>
              </a:rPr>
              <a:t>Mejoras futuras</a:t>
            </a:r>
            <a:endParaRPr b="0" i="0" sz="3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p6"/>
          <p:cNvSpPr txBox="1"/>
          <p:nvPr/>
        </p:nvSpPr>
        <p:spPr>
          <a:xfrm>
            <a:off x="778425" y="1563425"/>
            <a:ext cx="12842400" cy="430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000"/>
              <a:t>Base de Datos para Producción:</a:t>
            </a:r>
            <a:r>
              <a:rPr lang="en-US" sz="2000"/>
              <a:t> Migrar a PostgreSQL para garantizar el rendimiento y la confiabilidad bajo carga.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000"/>
              <a:t>Hosting:</a:t>
            </a:r>
            <a:r>
              <a:rPr lang="en-US" sz="2000"/>
              <a:t> Desplegar el sistema en un entorno robusto y en la nube para asegurar la disponibilidad y la escalabilidad de la plataforma.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000"/>
              <a:t>Almacenamiento de Archivos Seguro:</a:t>
            </a:r>
            <a:r>
              <a:rPr lang="en-US" sz="2000"/>
              <a:t> Usar servicios de almacenamiento en la nube para documentos y fotos.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000"/>
              <a:t>Notificaciones en Tiempo Real:</a:t>
            </a:r>
            <a:r>
              <a:rPr lang="en-US" sz="2000"/>
              <a:t> Implementación de WebSockets para alertas instantáneas.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000"/>
              <a:t>Retención de Datos Automatizada:</a:t>
            </a:r>
            <a:r>
              <a:rPr lang="en-US" sz="2000"/>
              <a:t> Implementar rutinas que garanticen la limpieza o el archivo de datos antiguos, cumpliendo la política de los 4 meses.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CE6"/>
        </a:solidFill>
      </p:bgPr>
    </p:bg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8"/>
          <p:cNvSpPr/>
          <p:nvPr/>
        </p:nvSpPr>
        <p:spPr>
          <a:xfrm>
            <a:off x="1080875" y="500550"/>
            <a:ext cx="8420400" cy="6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82824"/>
              </a:buClr>
              <a:buSzPts val="4200"/>
              <a:buFont typeface="Lato"/>
              <a:buNone/>
            </a:pPr>
            <a:r>
              <a:rPr b="1" i="0" lang="en-US" sz="4200" u="none" cap="none" strike="noStrike">
                <a:solidFill>
                  <a:srgbClr val="282824"/>
                </a:solidFill>
                <a:latin typeface="Lato"/>
                <a:ea typeface="Lato"/>
                <a:cs typeface="Lato"/>
                <a:sym typeface="Lato"/>
              </a:rPr>
              <a:t>Cierre del Avance</a:t>
            </a:r>
            <a:endParaRPr b="0" i="0" sz="4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p8"/>
          <p:cNvSpPr/>
          <p:nvPr/>
        </p:nvSpPr>
        <p:spPr>
          <a:xfrm>
            <a:off x="1080883" y="1511035"/>
            <a:ext cx="12113400" cy="6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659"/>
              <a:buFont typeface="Lato"/>
              <a:buNone/>
            </a:pPr>
            <a:r>
              <a:rPr b="0" i="0" lang="en-US" sz="1658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El proyecto </a:t>
            </a:r>
            <a:r>
              <a:rPr b="1" i="0" lang="en-US" sz="1658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ha cumplido con los objetivos </a:t>
            </a:r>
            <a:r>
              <a:rPr b="1" lang="en-US" sz="1658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principales de la fase de desarrollo</a:t>
            </a:r>
            <a:r>
              <a:rPr b="0" i="0" lang="en-US" sz="1658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. </a:t>
            </a:r>
            <a:endParaRPr b="0" i="0" sz="1658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p8"/>
          <p:cNvSpPr/>
          <p:nvPr/>
        </p:nvSpPr>
        <p:spPr>
          <a:xfrm>
            <a:off x="1080871" y="2440125"/>
            <a:ext cx="6003900" cy="1917300"/>
          </a:xfrm>
          <a:prstGeom prst="roundRect">
            <a:avLst>
              <a:gd fmla="val 1681" name="adj"/>
            </a:avLst>
          </a:prstGeom>
          <a:solidFill>
            <a:srgbClr val="282824"/>
          </a:solidFill>
          <a:ln>
            <a:noFill/>
          </a:ln>
        </p:spPr>
        <p:txBody>
          <a:bodyPr anchorCtr="0" anchor="ctr" bIns="91900" lIns="91900" spcFirstLastPara="1" rIns="91900" wrap="square" tIns="9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p8"/>
          <p:cNvSpPr/>
          <p:nvPr/>
        </p:nvSpPr>
        <p:spPr>
          <a:xfrm>
            <a:off x="1424292" y="2679325"/>
            <a:ext cx="4294200" cy="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80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Lato"/>
              <a:buNone/>
            </a:pPr>
            <a:r>
              <a:rPr b="1" i="0" lang="en-US" sz="21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✓ </a:t>
            </a:r>
            <a:r>
              <a:rPr b="1" lang="en-US" sz="21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Plataforma </a:t>
            </a:r>
            <a:r>
              <a:rPr b="1" lang="en-US" sz="21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funcional</a:t>
            </a:r>
            <a:r>
              <a:rPr b="1" lang="en-US" sz="21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b="0" i="0" sz="2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8"/>
          <p:cNvSpPr/>
          <p:nvPr/>
        </p:nvSpPr>
        <p:spPr>
          <a:xfrm>
            <a:off x="1426036" y="3054983"/>
            <a:ext cx="5313600" cy="6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59"/>
              <a:buFont typeface="Lato"/>
              <a:buNone/>
            </a:pPr>
            <a:r>
              <a:rPr lang="en-US" sz="1658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Las funciones principales del proyecto </a:t>
            </a:r>
            <a:r>
              <a:rPr lang="en-US" sz="1658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funcionan</a:t>
            </a:r>
            <a:r>
              <a:rPr lang="en-US" sz="1658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correctamente.</a:t>
            </a:r>
            <a:endParaRPr b="0" i="0" sz="1658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8"/>
          <p:cNvSpPr/>
          <p:nvPr/>
        </p:nvSpPr>
        <p:spPr>
          <a:xfrm>
            <a:off x="7765175" y="2440125"/>
            <a:ext cx="6003900" cy="1917300"/>
          </a:xfrm>
          <a:prstGeom prst="roundRect">
            <a:avLst>
              <a:gd fmla="val 2604" name="adj"/>
            </a:avLst>
          </a:prstGeom>
          <a:solidFill>
            <a:srgbClr val="282824"/>
          </a:solidFill>
          <a:ln>
            <a:noFill/>
          </a:ln>
        </p:spPr>
        <p:txBody>
          <a:bodyPr anchorCtr="0" anchor="ctr" bIns="91900" lIns="91900" spcFirstLastPara="1" rIns="91900" wrap="square" tIns="9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8"/>
          <p:cNvSpPr/>
          <p:nvPr/>
        </p:nvSpPr>
        <p:spPr>
          <a:xfrm>
            <a:off x="7932959" y="2679324"/>
            <a:ext cx="3526500" cy="5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80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11"/>
              <a:buFont typeface="Lato"/>
              <a:buNone/>
            </a:pPr>
            <a:r>
              <a:rPr b="1" i="0" lang="en-US" sz="211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✓ Compromiso del equipo</a:t>
            </a:r>
            <a:endParaRPr b="0" i="0" sz="211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8"/>
          <p:cNvSpPr/>
          <p:nvPr/>
        </p:nvSpPr>
        <p:spPr>
          <a:xfrm>
            <a:off x="7932948" y="3132513"/>
            <a:ext cx="5668200" cy="5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59"/>
              <a:buFont typeface="Lato"/>
              <a:buNone/>
            </a:pPr>
            <a:r>
              <a:rPr b="0" i="0" lang="en-US" sz="1658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Cumplimiento de plazos y calidad del producto</a:t>
            </a:r>
            <a:endParaRPr b="0" i="0" sz="1658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CE6"/>
        </a:solid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99b5effab5_2_4"/>
          <p:cNvSpPr/>
          <p:nvPr/>
        </p:nvSpPr>
        <p:spPr>
          <a:xfrm>
            <a:off x="655800" y="292525"/>
            <a:ext cx="13318800" cy="16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282824"/>
              </a:buClr>
              <a:buSzPts val="4450"/>
              <a:buFont typeface="Lato"/>
              <a:buNone/>
            </a:pPr>
            <a:r>
              <a:rPr lang="en-US" sz="4450"/>
              <a:t>Metodología Aplicada: Modelo Tradicional en Cascada</a:t>
            </a:r>
            <a:endParaRPr sz="4450"/>
          </a:p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282824"/>
              </a:buClr>
              <a:buSzPts val="4450"/>
              <a:buFont typeface="Lato"/>
              <a:buNone/>
            </a:pPr>
            <a:r>
              <a:t/>
            </a:r>
            <a:endParaRPr b="0" i="0" sz="44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60;g399b5effab5_2_4"/>
          <p:cNvSpPr/>
          <p:nvPr/>
        </p:nvSpPr>
        <p:spPr>
          <a:xfrm>
            <a:off x="1209815" y="2910053"/>
            <a:ext cx="75564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750"/>
              <a:buFont typeface="Lato"/>
              <a:buNone/>
            </a:pPr>
            <a:r>
              <a:rPr lang="en-US" sz="2000">
                <a:solidFill>
                  <a:schemeClr val="dk1"/>
                </a:solidFill>
              </a:rPr>
              <a:t>El proyecto se desarrolló utilizando el </a:t>
            </a:r>
            <a:r>
              <a:rPr b="1" lang="en-US" sz="2000">
                <a:solidFill>
                  <a:schemeClr val="dk1"/>
                </a:solidFill>
              </a:rPr>
              <a:t>Modelo en Cascada</a:t>
            </a:r>
            <a:r>
              <a:rPr lang="en-US" sz="2000">
                <a:solidFill>
                  <a:schemeClr val="dk1"/>
                </a:solidFill>
              </a:rPr>
              <a:t>, una metodología tradicional que estructura el proceso en etapas secuenciales y dependientes.</a:t>
            </a:r>
            <a:endParaRPr b="0" i="0" sz="26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61;g399b5effab5_2_4"/>
          <p:cNvSpPr/>
          <p:nvPr/>
        </p:nvSpPr>
        <p:spPr>
          <a:xfrm>
            <a:off x="1307315" y="5283232"/>
            <a:ext cx="75564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750"/>
              <a:buFont typeface="Lato"/>
              <a:buNone/>
            </a:pPr>
            <a:r>
              <a:rPr lang="en-US" sz="2000">
                <a:solidFill>
                  <a:schemeClr val="dk1"/>
                </a:solidFill>
              </a:rPr>
              <a:t>Cada fase debía completarse al </a:t>
            </a:r>
            <a:r>
              <a:rPr b="1" lang="en-US" sz="2000">
                <a:solidFill>
                  <a:schemeClr val="dk1"/>
                </a:solidFill>
              </a:rPr>
              <a:t>100% antes de avanzar a la siguiente</a:t>
            </a:r>
            <a:r>
              <a:rPr lang="en-US" sz="2000">
                <a:solidFill>
                  <a:schemeClr val="dk1"/>
                </a:solidFill>
              </a:rPr>
              <a:t>, lo que permitió mantener control del alcance, documentación y calidad técnica del producto.</a:t>
            </a:r>
            <a:endParaRPr b="0" i="0" sz="26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CE6"/>
        </a:solid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/>
          <p:nvPr/>
        </p:nvSpPr>
        <p:spPr>
          <a:xfrm>
            <a:off x="793790" y="892612"/>
            <a:ext cx="7161848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282824"/>
              </a:buClr>
              <a:buSzPts val="4450"/>
              <a:buFont typeface="Lato"/>
              <a:buNone/>
            </a:pPr>
            <a:r>
              <a:rPr b="1" i="0" lang="en-US" sz="4450" u="none" cap="none" strike="noStrike">
                <a:solidFill>
                  <a:srgbClr val="282824"/>
                </a:solidFill>
                <a:latin typeface="Lato"/>
                <a:ea typeface="Lato"/>
                <a:cs typeface="Lato"/>
                <a:sym typeface="Lato"/>
              </a:rPr>
              <a:t>Estado General del Proyecto</a:t>
            </a:r>
            <a:endParaRPr b="0" i="0" sz="44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2"/>
          <p:cNvSpPr/>
          <p:nvPr/>
        </p:nvSpPr>
        <p:spPr>
          <a:xfrm>
            <a:off x="793790" y="2145625"/>
            <a:ext cx="7604284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750"/>
              <a:buFont typeface="Lato"/>
              <a:buNone/>
            </a:pPr>
            <a:r>
              <a:rPr b="0" i="0" lang="en-US" sz="175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El proyecto </a:t>
            </a:r>
            <a:r>
              <a:rPr lang="en-US" sz="1750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ha avanzado relativamente apegado a la </a:t>
            </a:r>
            <a:r>
              <a:rPr lang="en-US" sz="1750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planeación</a:t>
            </a:r>
            <a:r>
              <a:rPr lang="en-US" sz="1750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 del proyecto</a:t>
            </a:r>
            <a:r>
              <a:rPr b="0" i="0" lang="en-US" sz="175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. Hemos finalizado </a:t>
            </a:r>
            <a:r>
              <a:rPr lang="en-US" sz="1750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el</a:t>
            </a:r>
            <a:r>
              <a:rPr b="0" i="0" lang="en-US" sz="175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750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desarrollo de la plataforma</a:t>
            </a:r>
            <a:r>
              <a:rPr b="0" i="0" lang="en-US" sz="175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endParaRPr b="0" i="0" sz="17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2"/>
          <p:cNvSpPr/>
          <p:nvPr/>
        </p:nvSpPr>
        <p:spPr>
          <a:xfrm>
            <a:off x="793790" y="3075503"/>
            <a:ext cx="7604284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750"/>
              <a:buFont typeface="Lato"/>
              <a:buNone/>
            </a:pPr>
            <a:r>
              <a:rPr b="0" i="0" lang="en-US" sz="175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Actualmente nos encontramos </a:t>
            </a:r>
            <a:r>
              <a:rPr b="1" i="0" lang="en-US" sz="175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cerrando la etapa de </a:t>
            </a:r>
            <a:r>
              <a:rPr b="1" lang="en-US" sz="1750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desarrollo, con la plataforma funcional.</a:t>
            </a:r>
            <a:endParaRPr b="0" i="0" sz="17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2"/>
          <p:cNvSpPr/>
          <p:nvPr/>
        </p:nvSpPr>
        <p:spPr>
          <a:xfrm>
            <a:off x="793800" y="4056449"/>
            <a:ext cx="7604400" cy="1860900"/>
          </a:xfrm>
          <a:prstGeom prst="roundRect">
            <a:avLst>
              <a:gd fmla="val 2014" name="adj"/>
            </a:avLst>
          </a:prstGeom>
          <a:solidFill>
            <a:srgbClr val="DBDBD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71" name="Google Shape;71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0604" y="4408170"/>
            <a:ext cx="283488" cy="226814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2"/>
          <p:cNvSpPr/>
          <p:nvPr/>
        </p:nvSpPr>
        <p:spPr>
          <a:xfrm>
            <a:off x="1530915" y="4368697"/>
            <a:ext cx="6640200" cy="11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0"/>
              <a:buFont typeface="Lato"/>
              <a:buNone/>
            </a:pPr>
            <a:r>
              <a:rPr b="0" i="0" lang="en-US" sz="175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Se presentó un retraso de aproximadamente</a:t>
            </a:r>
            <a:r>
              <a:rPr b="1" i="0" lang="en-US" sz="175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b="1" lang="en-US" sz="1750">
                <a:latin typeface="Lato"/>
                <a:ea typeface="Lato"/>
                <a:cs typeface="Lato"/>
                <a:sym typeface="Lato"/>
              </a:rPr>
              <a:t>dos</a:t>
            </a:r>
            <a:r>
              <a:rPr b="1" i="0" lang="en-US" sz="175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días</a:t>
            </a:r>
            <a:r>
              <a:rPr b="0" i="0" lang="en-US" sz="175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debido a</a:t>
            </a:r>
            <a:r>
              <a:rPr lang="en-US" sz="1750">
                <a:latin typeface="Lato"/>
                <a:ea typeface="Lato"/>
                <a:cs typeface="Lato"/>
                <a:sym typeface="Lato"/>
              </a:rPr>
              <a:t> problemas durante el desarrollo</a:t>
            </a:r>
            <a:r>
              <a:rPr b="0" i="0" lang="en-US" sz="175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endParaRPr b="0" i="0" sz="17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73" name="Google Shape;73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959096" y="2196703"/>
            <a:ext cx="4885015" cy="48850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CE6"/>
        </a:solid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"/>
          <p:cNvSpPr/>
          <p:nvPr/>
        </p:nvSpPr>
        <p:spPr>
          <a:xfrm>
            <a:off x="793790" y="1912501"/>
            <a:ext cx="8218408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282824"/>
              </a:buClr>
              <a:buSzPts val="4450"/>
              <a:buFont typeface="Lato"/>
              <a:buNone/>
            </a:pPr>
            <a:r>
              <a:rPr b="1" i="0" lang="en-US" sz="4450" u="none" cap="none" strike="noStrike">
                <a:solidFill>
                  <a:srgbClr val="282824"/>
                </a:solidFill>
                <a:latin typeface="Lato"/>
                <a:ea typeface="Lato"/>
                <a:cs typeface="Lato"/>
                <a:sym typeface="Lato"/>
              </a:rPr>
              <a:t>Avance Esperado vs Avance Real</a:t>
            </a:r>
            <a:endParaRPr b="0" i="0" sz="44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3"/>
          <p:cNvSpPr/>
          <p:nvPr/>
        </p:nvSpPr>
        <p:spPr>
          <a:xfrm>
            <a:off x="793790" y="3074908"/>
            <a:ext cx="13042821" cy="2624137"/>
          </a:xfrm>
          <a:prstGeom prst="roundRect">
            <a:avLst>
              <a:gd fmla="val 1297" name="adj"/>
            </a:avLst>
          </a:prstGeom>
          <a:noFill/>
          <a:ln cap="flat" cmpd="sng" w="9525">
            <a:solidFill>
              <a:srgbClr val="000000">
                <a:alpha val="745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3"/>
          <p:cNvSpPr/>
          <p:nvPr/>
        </p:nvSpPr>
        <p:spPr>
          <a:xfrm>
            <a:off x="801410" y="3082528"/>
            <a:ext cx="13027581" cy="650319"/>
          </a:xfrm>
          <a:prstGeom prst="rect">
            <a:avLst/>
          </a:prstGeom>
          <a:solidFill>
            <a:srgbClr val="FFFFFF">
              <a:alpha val="352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3"/>
          <p:cNvSpPr/>
          <p:nvPr/>
        </p:nvSpPr>
        <p:spPr>
          <a:xfrm>
            <a:off x="1028581" y="3226237"/>
            <a:ext cx="2669143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750"/>
              <a:buFont typeface="Lato"/>
              <a:buNone/>
            </a:pPr>
            <a:r>
              <a:rPr b="1" i="0" lang="en-US" sz="175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Etapa</a:t>
            </a:r>
            <a:endParaRPr b="0" i="0" sz="17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3"/>
          <p:cNvSpPr/>
          <p:nvPr/>
        </p:nvSpPr>
        <p:spPr>
          <a:xfrm>
            <a:off x="4158972" y="3226237"/>
            <a:ext cx="2144197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750"/>
              <a:buFont typeface="Lato"/>
              <a:buNone/>
            </a:pPr>
            <a:r>
              <a:rPr b="1" i="0" lang="en-US" sz="175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Avance Esperado</a:t>
            </a:r>
            <a:endParaRPr b="0" i="0" sz="17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3"/>
          <p:cNvSpPr/>
          <p:nvPr/>
        </p:nvSpPr>
        <p:spPr>
          <a:xfrm>
            <a:off x="6764417" y="3226237"/>
            <a:ext cx="2144197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750"/>
              <a:buFont typeface="Lato"/>
              <a:buNone/>
            </a:pPr>
            <a:r>
              <a:rPr b="1" i="0" lang="en-US" sz="175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Avance Real</a:t>
            </a:r>
            <a:endParaRPr b="0" i="0" sz="17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3"/>
          <p:cNvSpPr/>
          <p:nvPr/>
        </p:nvSpPr>
        <p:spPr>
          <a:xfrm>
            <a:off x="9369862" y="3226237"/>
            <a:ext cx="1623060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750"/>
              <a:buFont typeface="Lato"/>
              <a:buNone/>
            </a:pPr>
            <a:r>
              <a:rPr b="1" i="0" lang="en-US" sz="175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Estado</a:t>
            </a:r>
            <a:endParaRPr b="0" i="0" sz="17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3"/>
          <p:cNvSpPr/>
          <p:nvPr/>
        </p:nvSpPr>
        <p:spPr>
          <a:xfrm>
            <a:off x="11454170" y="3226237"/>
            <a:ext cx="2148007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750"/>
              <a:buFont typeface="Lato"/>
              <a:buNone/>
            </a:pPr>
            <a:r>
              <a:rPr b="1" i="0" lang="en-US" sz="175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Fechas</a:t>
            </a:r>
            <a:endParaRPr b="0" i="0" sz="17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3"/>
          <p:cNvSpPr/>
          <p:nvPr/>
        </p:nvSpPr>
        <p:spPr>
          <a:xfrm>
            <a:off x="801410" y="3732848"/>
            <a:ext cx="13027581" cy="650319"/>
          </a:xfrm>
          <a:prstGeom prst="rect">
            <a:avLst/>
          </a:prstGeom>
          <a:solidFill>
            <a:srgbClr val="000000">
              <a:alpha val="352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3"/>
          <p:cNvSpPr/>
          <p:nvPr/>
        </p:nvSpPr>
        <p:spPr>
          <a:xfrm>
            <a:off x="1028581" y="3876556"/>
            <a:ext cx="2669143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750"/>
              <a:buFont typeface="Lato"/>
              <a:buNone/>
            </a:pPr>
            <a:r>
              <a:rPr b="0" i="0" lang="en-US" sz="175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Planificación</a:t>
            </a:r>
            <a:endParaRPr b="0" i="0" sz="17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3"/>
          <p:cNvSpPr/>
          <p:nvPr/>
        </p:nvSpPr>
        <p:spPr>
          <a:xfrm>
            <a:off x="4158972" y="3876556"/>
            <a:ext cx="2144197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750"/>
              <a:buFont typeface="Lato"/>
              <a:buNone/>
            </a:pPr>
            <a:r>
              <a:rPr b="0" i="0" lang="en-US" sz="175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100%</a:t>
            </a:r>
            <a:endParaRPr b="0" i="0" sz="17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3"/>
          <p:cNvSpPr/>
          <p:nvPr/>
        </p:nvSpPr>
        <p:spPr>
          <a:xfrm>
            <a:off x="6764417" y="3876556"/>
            <a:ext cx="2144197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750"/>
              <a:buFont typeface="Lato"/>
              <a:buNone/>
            </a:pPr>
            <a:r>
              <a:rPr b="0" i="0" lang="en-US" sz="175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100%</a:t>
            </a:r>
            <a:endParaRPr b="0" i="0" sz="17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3"/>
          <p:cNvSpPr/>
          <p:nvPr/>
        </p:nvSpPr>
        <p:spPr>
          <a:xfrm>
            <a:off x="9369862" y="3876556"/>
            <a:ext cx="1623060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750"/>
              <a:buFont typeface="Lato"/>
              <a:buNone/>
            </a:pPr>
            <a:r>
              <a:rPr b="0" i="0" lang="en-US" sz="175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✓ Completa</a:t>
            </a:r>
            <a:endParaRPr b="0" i="0" sz="17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3"/>
          <p:cNvSpPr/>
          <p:nvPr/>
        </p:nvSpPr>
        <p:spPr>
          <a:xfrm>
            <a:off x="11454170" y="3876556"/>
            <a:ext cx="2148007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750"/>
              <a:buFont typeface="Lato"/>
              <a:buNone/>
            </a:pPr>
            <a:r>
              <a:rPr b="0" i="0" lang="en-US" sz="175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01/09 - 08/09</a:t>
            </a:r>
            <a:endParaRPr b="0" i="0" sz="17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3"/>
          <p:cNvSpPr/>
          <p:nvPr/>
        </p:nvSpPr>
        <p:spPr>
          <a:xfrm>
            <a:off x="801410" y="4383167"/>
            <a:ext cx="13027581" cy="650319"/>
          </a:xfrm>
          <a:prstGeom prst="rect">
            <a:avLst/>
          </a:prstGeom>
          <a:solidFill>
            <a:srgbClr val="FFFFFF">
              <a:alpha val="352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3"/>
          <p:cNvSpPr/>
          <p:nvPr/>
        </p:nvSpPr>
        <p:spPr>
          <a:xfrm>
            <a:off x="1028581" y="4526875"/>
            <a:ext cx="2669143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750"/>
              <a:buFont typeface="Lato"/>
              <a:buNone/>
            </a:pPr>
            <a:r>
              <a:rPr b="0" i="0" lang="en-US" sz="175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Análisis y Diseño</a:t>
            </a:r>
            <a:endParaRPr b="0" i="0" sz="17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3"/>
          <p:cNvSpPr/>
          <p:nvPr/>
        </p:nvSpPr>
        <p:spPr>
          <a:xfrm>
            <a:off x="4158972" y="4526875"/>
            <a:ext cx="2144197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750"/>
              <a:buFont typeface="Lato"/>
              <a:buNone/>
            </a:pPr>
            <a:r>
              <a:rPr b="0" i="0" lang="en-US" sz="175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100%</a:t>
            </a:r>
            <a:endParaRPr b="0" i="0" sz="17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3"/>
          <p:cNvSpPr/>
          <p:nvPr/>
        </p:nvSpPr>
        <p:spPr>
          <a:xfrm>
            <a:off x="6764417" y="4526875"/>
            <a:ext cx="2144197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750"/>
              <a:buFont typeface="Lato"/>
              <a:buNone/>
            </a:pPr>
            <a:r>
              <a:rPr b="0" i="0" lang="en-US" sz="175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100%</a:t>
            </a:r>
            <a:endParaRPr b="0" i="0" sz="17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3"/>
          <p:cNvSpPr/>
          <p:nvPr/>
        </p:nvSpPr>
        <p:spPr>
          <a:xfrm>
            <a:off x="9369862" y="4526875"/>
            <a:ext cx="1623060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750"/>
              <a:buFont typeface="Lato"/>
              <a:buNone/>
            </a:pPr>
            <a:r>
              <a:rPr b="0" i="0" lang="en-US" sz="175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✓ Completa</a:t>
            </a:r>
            <a:endParaRPr b="0" i="0" sz="17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3"/>
          <p:cNvSpPr/>
          <p:nvPr/>
        </p:nvSpPr>
        <p:spPr>
          <a:xfrm>
            <a:off x="11454170" y="4526875"/>
            <a:ext cx="2148007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750"/>
              <a:buFont typeface="Lato"/>
              <a:buNone/>
            </a:pPr>
            <a:r>
              <a:rPr b="0" i="0" lang="en-US" sz="175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09/09 - 09/10</a:t>
            </a:r>
            <a:endParaRPr b="0" i="0" sz="17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3"/>
          <p:cNvSpPr/>
          <p:nvPr/>
        </p:nvSpPr>
        <p:spPr>
          <a:xfrm>
            <a:off x="801410" y="5033486"/>
            <a:ext cx="13027581" cy="657939"/>
          </a:xfrm>
          <a:prstGeom prst="rect">
            <a:avLst/>
          </a:prstGeom>
          <a:solidFill>
            <a:srgbClr val="000000">
              <a:alpha val="352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3"/>
          <p:cNvSpPr/>
          <p:nvPr/>
        </p:nvSpPr>
        <p:spPr>
          <a:xfrm>
            <a:off x="1028581" y="5177195"/>
            <a:ext cx="2669143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750"/>
              <a:buFont typeface="Lato"/>
              <a:buNone/>
            </a:pPr>
            <a:r>
              <a:rPr b="0" i="0" lang="en-US" sz="175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Desarrollo</a:t>
            </a:r>
            <a:endParaRPr b="0" i="0" sz="17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3"/>
          <p:cNvSpPr/>
          <p:nvPr/>
        </p:nvSpPr>
        <p:spPr>
          <a:xfrm>
            <a:off x="4158972" y="5177195"/>
            <a:ext cx="2144197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750"/>
              <a:buFont typeface="Lato"/>
              <a:buNone/>
            </a:pPr>
            <a:r>
              <a:rPr lang="en-US" sz="1750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99</a:t>
            </a:r>
            <a:r>
              <a:rPr b="0" i="0" lang="en-US" sz="175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%</a:t>
            </a:r>
            <a:endParaRPr b="0" i="0" sz="17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3"/>
          <p:cNvSpPr/>
          <p:nvPr/>
        </p:nvSpPr>
        <p:spPr>
          <a:xfrm>
            <a:off x="6764417" y="5177195"/>
            <a:ext cx="2144197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750"/>
              <a:buFont typeface="Lato"/>
              <a:buNone/>
            </a:pPr>
            <a:r>
              <a:rPr lang="en-US" sz="1750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90</a:t>
            </a:r>
            <a:r>
              <a:rPr b="0" i="0" lang="en-US" sz="175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%</a:t>
            </a:r>
            <a:endParaRPr b="0" i="0" sz="17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3"/>
          <p:cNvSpPr/>
          <p:nvPr/>
        </p:nvSpPr>
        <p:spPr>
          <a:xfrm>
            <a:off x="9369862" y="5177195"/>
            <a:ext cx="1623060" cy="37052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0"/>
              <a:buFont typeface="Lato"/>
              <a:buNone/>
            </a:pPr>
            <a:r>
              <a:rPr b="0" i="0" lang="en-US" sz="175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⏳</a:t>
            </a:r>
            <a:r>
              <a:rPr b="0" i="0" lang="en-US" sz="175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 Atrasado</a:t>
            </a:r>
            <a:endParaRPr b="0" i="0" sz="17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3"/>
          <p:cNvSpPr/>
          <p:nvPr/>
        </p:nvSpPr>
        <p:spPr>
          <a:xfrm>
            <a:off x="11454170" y="5177195"/>
            <a:ext cx="2148007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750"/>
              <a:buFont typeface="Lato"/>
              <a:buNone/>
            </a:pPr>
            <a:r>
              <a:rPr b="0" i="0" lang="en-US" sz="175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10/10 - 19/11 </a:t>
            </a:r>
            <a:endParaRPr b="0" i="0" sz="17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CE6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399b5effab5_2_20"/>
          <p:cNvSpPr/>
          <p:nvPr/>
        </p:nvSpPr>
        <p:spPr>
          <a:xfrm>
            <a:off x="286779" y="332875"/>
            <a:ext cx="115701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282824"/>
              </a:buClr>
              <a:buSzPts val="4450"/>
              <a:buFont typeface="Lato"/>
              <a:buNone/>
            </a:pPr>
            <a:r>
              <a:rPr b="1" lang="en-US" sz="4450">
                <a:solidFill>
                  <a:srgbClr val="282824"/>
                </a:solidFill>
                <a:latin typeface="Lato"/>
                <a:ea typeface="Lato"/>
                <a:cs typeface="Lato"/>
                <a:sym typeface="Lato"/>
              </a:rPr>
              <a:t>Arquitectura Tecnica Implementada</a:t>
            </a:r>
            <a:endParaRPr b="0" i="0" sz="44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g399b5effab5_2_20"/>
          <p:cNvSpPr txBox="1"/>
          <p:nvPr/>
        </p:nvSpPr>
        <p:spPr>
          <a:xfrm>
            <a:off x="286775" y="1677125"/>
            <a:ext cx="109461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</a:rPr>
              <a:t>El sistema está diseñado bajo una arquitectura MVC (Model–View–Controller) utilizando Django.</a:t>
            </a:r>
            <a:endParaRPr sz="2000"/>
          </a:p>
        </p:txBody>
      </p:sp>
      <p:sp>
        <p:nvSpPr>
          <p:cNvPr id="112" name="Google Shape;112;g399b5effab5_2_20"/>
          <p:cNvSpPr txBox="1"/>
          <p:nvPr/>
        </p:nvSpPr>
        <p:spPr>
          <a:xfrm>
            <a:off x="286775" y="3112875"/>
            <a:ext cx="9731100" cy="32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</a:rPr>
              <a:t>Componentes principales: 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</a:rPr>
              <a:t>-Modelo: Definición ORM para vehículos, usuarios, mantenimientos y reportes. 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</a:rPr>
              <a:t>-Controlador: Vistas basadas en clases (CBV) y lógica de negocio. Vista: Templates HTML con componentes reutilizables.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</a:rPr>
              <a:t>-Manejo de autenticación y roles usando Django Authentication System. 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</a:rPr>
              <a:t>-Repositorio Git estructurado bajo buenas prácticas de la industria.</a:t>
            </a:r>
            <a:endParaRPr sz="27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CE6"/>
        </a:solid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399b5effab5_3_0"/>
          <p:cNvSpPr/>
          <p:nvPr/>
        </p:nvSpPr>
        <p:spPr>
          <a:xfrm>
            <a:off x="712140" y="214326"/>
            <a:ext cx="82185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282824"/>
              </a:buClr>
              <a:buSzPts val="4450"/>
              <a:buFont typeface="Lato"/>
              <a:buNone/>
            </a:pPr>
            <a:r>
              <a:rPr b="1" i="0" lang="en-US" sz="4450" u="none" cap="none" strike="noStrike">
                <a:solidFill>
                  <a:srgbClr val="282824"/>
                </a:solidFill>
                <a:latin typeface="Lato"/>
                <a:ea typeface="Lato"/>
                <a:cs typeface="Lato"/>
                <a:sym typeface="Lato"/>
              </a:rPr>
              <a:t>Avance Esperado vs Avance Real</a:t>
            </a:r>
            <a:endParaRPr b="0" i="0" sz="44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9" name="Google Shape;119;g399b5effab5_3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769063"/>
            <a:ext cx="14325601" cy="59651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CE6"/>
        </a:solid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86014b1c3c_2_19"/>
          <p:cNvSpPr/>
          <p:nvPr/>
        </p:nvSpPr>
        <p:spPr>
          <a:xfrm>
            <a:off x="433899" y="324987"/>
            <a:ext cx="4436700" cy="5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087"/>
              </a:lnSpc>
              <a:spcBef>
                <a:spcPts val="0"/>
              </a:spcBef>
              <a:spcAft>
                <a:spcPts val="0"/>
              </a:spcAft>
              <a:buClr>
                <a:srgbClr val="282824"/>
              </a:buClr>
              <a:buSzPts val="3450"/>
              <a:buFont typeface="Lato"/>
              <a:buNone/>
            </a:pPr>
            <a:r>
              <a:rPr b="1" i="0" lang="en-US" sz="3450" u="none" cap="none" strike="noStrike">
                <a:solidFill>
                  <a:srgbClr val="282824"/>
                </a:solidFill>
                <a:latin typeface="Lato"/>
                <a:ea typeface="Lato"/>
                <a:cs typeface="Lato"/>
                <a:sym typeface="Lato"/>
              </a:rPr>
              <a:t>Evidencias del Avance</a:t>
            </a:r>
            <a:endParaRPr b="0" i="0" sz="34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6" name="Google Shape;126;g386014b1c3c_2_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3889" y="1288775"/>
            <a:ext cx="7267275" cy="684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g386014b1c3c_2_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37239" y="176213"/>
            <a:ext cx="6429375" cy="787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CE6"/>
        </a:solid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4"/>
          <p:cNvSpPr/>
          <p:nvPr/>
        </p:nvSpPr>
        <p:spPr>
          <a:xfrm>
            <a:off x="451174" y="523612"/>
            <a:ext cx="4436700" cy="5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086"/>
              </a:lnSpc>
              <a:spcBef>
                <a:spcPts val="0"/>
              </a:spcBef>
              <a:spcAft>
                <a:spcPts val="0"/>
              </a:spcAft>
              <a:buClr>
                <a:srgbClr val="282824"/>
              </a:buClr>
              <a:buSzPts val="3450"/>
              <a:buFont typeface="Lato"/>
              <a:buNone/>
            </a:pPr>
            <a:r>
              <a:rPr b="1" i="0" lang="en-US" sz="3450" u="none" cap="none" strike="noStrike">
                <a:solidFill>
                  <a:srgbClr val="282824"/>
                </a:solidFill>
                <a:latin typeface="Lato"/>
                <a:ea typeface="Lato"/>
                <a:cs typeface="Lato"/>
                <a:sym typeface="Lato"/>
              </a:rPr>
              <a:t>Evidencias del Avance</a:t>
            </a:r>
            <a:endParaRPr b="0" i="0" sz="34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4" name="Google Shape;134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8125" y="1480529"/>
            <a:ext cx="6400800" cy="415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01000" y="1480525"/>
            <a:ext cx="6400800" cy="5918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CE6"/>
        </a:solidFill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99b5effab5_3_32"/>
          <p:cNvSpPr/>
          <p:nvPr/>
        </p:nvSpPr>
        <p:spPr>
          <a:xfrm>
            <a:off x="451174" y="523612"/>
            <a:ext cx="4436700" cy="5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086"/>
              </a:lnSpc>
              <a:spcBef>
                <a:spcPts val="0"/>
              </a:spcBef>
              <a:spcAft>
                <a:spcPts val="0"/>
              </a:spcAft>
              <a:buClr>
                <a:srgbClr val="282824"/>
              </a:buClr>
              <a:buSzPts val="3450"/>
              <a:buFont typeface="Lato"/>
              <a:buNone/>
            </a:pPr>
            <a:r>
              <a:rPr b="1" i="0" lang="en-US" sz="3450" u="none" cap="none" strike="noStrike">
                <a:solidFill>
                  <a:srgbClr val="282824"/>
                </a:solidFill>
                <a:latin typeface="Lato"/>
                <a:ea typeface="Lato"/>
                <a:cs typeface="Lato"/>
                <a:sym typeface="Lato"/>
              </a:rPr>
              <a:t>Evidencias del Avance</a:t>
            </a:r>
            <a:endParaRPr b="0" i="0" sz="34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2" name="Google Shape;142;g399b5effab5_3_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8125" y="1480529"/>
            <a:ext cx="6400800" cy="415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g399b5effab5_3_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28675" y="1480525"/>
            <a:ext cx="7616675" cy="37530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2025-10-13T02:27:43Z</dcterms:created>
</cp:coreProperties>
</file>